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81" r:id="rId5"/>
    <p:sldId id="277" r:id="rId6"/>
    <p:sldId id="282" r:id="rId7"/>
    <p:sldId id="273" r:id="rId8"/>
    <p:sldId id="283" r:id="rId9"/>
    <p:sldId id="275" r:id="rId10"/>
    <p:sldId id="284" r:id="rId11"/>
    <p:sldId id="276" r:id="rId12"/>
    <p:sldId id="285" r:id="rId13"/>
    <p:sldId id="278" r:id="rId14"/>
    <p:sldId id="286" r:id="rId15"/>
    <p:sldId id="279" r:id="rId16"/>
    <p:sldId id="287" r:id="rId17"/>
    <p:sldId id="274" r:id="rId18"/>
    <p:sldId id="288" r:id="rId19"/>
    <p:sldId id="258" r:id="rId20"/>
    <p:sldId id="289" r:id="rId21"/>
    <p:sldId id="259" r:id="rId22"/>
    <p:sldId id="290" r:id="rId23"/>
    <p:sldId id="260" r:id="rId24"/>
    <p:sldId id="291" r:id="rId25"/>
    <p:sldId id="261" r:id="rId26"/>
    <p:sldId id="292" r:id="rId27"/>
    <p:sldId id="269" r:id="rId28"/>
    <p:sldId id="293" r:id="rId29"/>
    <p:sldId id="270" r:id="rId30"/>
    <p:sldId id="294" r:id="rId31"/>
    <p:sldId id="271" r:id="rId32"/>
    <p:sldId id="295" r:id="rId33"/>
    <p:sldId id="272" r:id="rId34"/>
    <p:sldId id="296" r:id="rId35"/>
    <p:sldId id="262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268" r:id="rId6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6DC6-9A3C-443B-8B32-62F629F31F60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EACD-528F-48B8-8B54-014576C4D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6DC6-9A3C-443B-8B32-62F629F31F60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EACD-528F-48B8-8B54-014576C4D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6DC6-9A3C-443B-8B32-62F629F31F60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EACD-528F-48B8-8B54-014576C4D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6DC6-9A3C-443B-8B32-62F629F31F60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EACD-528F-48B8-8B54-014576C4D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6DC6-9A3C-443B-8B32-62F629F31F60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EACD-528F-48B8-8B54-014576C4D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6DC6-9A3C-443B-8B32-62F629F31F60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EACD-528F-48B8-8B54-014576C4D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6DC6-9A3C-443B-8B32-62F629F31F60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EACD-528F-48B8-8B54-014576C4D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6DC6-9A3C-443B-8B32-62F629F31F60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EACD-528F-48B8-8B54-014576C4D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6DC6-9A3C-443B-8B32-62F629F31F60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EACD-528F-48B8-8B54-014576C4D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6DC6-9A3C-443B-8B32-62F629F31F60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EACD-528F-48B8-8B54-014576C4D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6DC6-9A3C-443B-8B32-62F629F31F60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EACD-528F-48B8-8B54-014576C4D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66DC6-9A3C-443B-8B32-62F629F31F60}" type="datetimeFigureOut">
              <a:rPr lang="ru-RU" smtClean="0"/>
              <a:pPr/>
              <a:t>14.12.2010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AEACD-528F-48B8-8B54-014576C4D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928803"/>
            <a:ext cx="8429684" cy="200026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Психологические аспекты коррупции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A95FBAF-619C-4049-8AF0-84CE083B7C90_mw800_mh600_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818" y="642918"/>
            <a:ext cx="7651271" cy="573845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Наиболее распространенные мотивы  коррупции: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572560" cy="4900634"/>
          </a:xfrm>
        </p:spPr>
        <p:txBody>
          <a:bodyPr>
            <a:normAutofit/>
          </a:bodyPr>
          <a:lstStyle/>
          <a:p>
            <a:r>
              <a:rPr lang="ru-RU" dirty="0" smtClean="0"/>
              <a:t>компенсация </a:t>
            </a:r>
            <a:r>
              <a:rPr lang="ru-RU" dirty="0"/>
              <a:t>за ощущаемый чиновником ущерб, связанный с прохождением службы. </a:t>
            </a:r>
          </a:p>
          <a:p>
            <a:r>
              <a:rPr lang="ru-RU" dirty="0"/>
              <a:t>ощущение нестабильности;</a:t>
            </a:r>
          </a:p>
          <a:p>
            <a:r>
              <a:rPr lang="ru-RU" dirty="0"/>
              <a:t>низкая зарплата, не соответствующая квалификации и ответственности работы;</a:t>
            </a:r>
          </a:p>
          <a:p>
            <a:r>
              <a:rPr lang="ru-RU" dirty="0"/>
              <a:t>несправедливость при продвижении по службе;</a:t>
            </a:r>
          </a:p>
          <a:p>
            <a:r>
              <a:rPr lang="ru-RU" dirty="0"/>
              <a:t>хамство или некомпетентность начальника.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53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357166"/>
            <a:ext cx="8001056" cy="600079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Принятие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401080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Принятие первого коррупционного решения может облегчаться информационной средой, окружающей чиновника.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Честный </a:t>
            </a:r>
            <a:r>
              <a:rPr lang="ru-RU" dirty="0"/>
              <a:t>чиновник, каждый день слышащий и читающий одно и то же: "У нас берут все!", может начать воспринимать себя белой вороной, неудачником, которому даже взяток никто не предлагает.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Такому </a:t>
            </a:r>
            <a:r>
              <a:rPr lang="ru-RU" dirty="0"/>
              <a:t>остается только дождаться "удачного случая".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428604"/>
            <a:ext cx="7286676" cy="597507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796908"/>
          </a:xfrm>
        </p:spPr>
        <p:txBody>
          <a:bodyPr>
            <a:normAutofit/>
          </a:bodyPr>
          <a:lstStyle/>
          <a:p>
            <a:r>
              <a:rPr lang="ru-RU" dirty="0" smtClean="0"/>
              <a:t>Двойной моральный стандарт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535785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/>
              <a:t>Важная особенность социально-психологического климата в обществе, способствующая процветанию коррупции, - двойной моральный стандарт. С одной стороны, коррупция, особенно верхушечная, считается общественно-неприемлемой. Это всячески поддерживается и обыденной моралью, и прессой, и политической практикой, эксплуатирующей </a:t>
            </a:r>
            <a:r>
              <a:rPr lang="ru-RU" dirty="0" err="1"/>
              <a:t>антикоррупционную</a:t>
            </a:r>
            <a:r>
              <a:rPr lang="ru-RU" dirty="0"/>
              <a:t> тематику.</a:t>
            </a:r>
          </a:p>
          <a:p>
            <a:pPr>
              <a:buNone/>
            </a:pPr>
            <a:r>
              <a:rPr lang="ru-RU" dirty="0"/>
              <a:t>С другой стороны, коррупция, особенно низовая, является принимаемой "по умолчанию" частью быта.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Обвинения </a:t>
            </a:r>
            <a:r>
              <a:rPr lang="ru-RU" dirty="0"/>
              <a:t>в коррупции стали настолько обыденными и расхожими, что грань между нормой и отклонением стирается.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67006845_vzyatka82330002745dad9f98aa5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500042"/>
            <a:ext cx="6000792" cy="600079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35798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Немногие проведенные в нашей стране психологические исследования коррупции страдают существенными недостатками, среди которых в первую очередь следует отметить их однобокость. </a:t>
            </a:r>
          </a:p>
          <a:p>
            <a:pPr>
              <a:buNone/>
            </a:pPr>
            <a:r>
              <a:rPr lang="ru-RU" dirty="0" smtClean="0"/>
              <a:t>Она выражается в том, что в основном изучаются правовые и социологические аспекты коррупции при полном игнорировании психологических аспектов.</a:t>
            </a:r>
          </a:p>
          <a:p>
            <a:pPr>
              <a:buNone/>
            </a:pPr>
            <a:r>
              <a:rPr lang="ru-RU" dirty="0" smtClean="0"/>
              <a:t> Создается впечатление, что берут и дают взятки, злоупотребляют своим служебным положением не живые люди с их страстями и влечениями, а некие роботы, лишенные потребности и чувств.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98959F8A11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642918"/>
            <a:ext cx="7429552" cy="559213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472518" cy="785818"/>
          </a:xfrm>
        </p:spPr>
        <p:txBody>
          <a:bodyPr>
            <a:normAutofit/>
          </a:bodyPr>
          <a:lstStyle/>
          <a:p>
            <a:r>
              <a:rPr lang="ru-RU" dirty="0" smtClean="0"/>
              <a:t>Мотивация поведения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643998" cy="550072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/>
              <a:t>Коррупционное поведение </a:t>
            </a:r>
            <a:r>
              <a:rPr lang="ru-RU" b="1" dirty="0" err="1"/>
              <a:t>полемотивировано</a:t>
            </a:r>
            <a:r>
              <a:rPr lang="ru-RU" dirty="0"/>
              <a:t>. </a:t>
            </a:r>
            <a:r>
              <a:rPr lang="ru-RU" dirty="0" smtClean="0"/>
              <a:t>Оно </a:t>
            </a:r>
            <a:r>
              <a:rPr lang="ru-RU" dirty="0"/>
              <a:t>порождено несколькими ведущими мотивами, точнее – двумя.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Один</a:t>
            </a:r>
            <a:r>
              <a:rPr lang="ru-RU" dirty="0" smtClean="0"/>
              <a:t> </a:t>
            </a:r>
            <a:r>
              <a:rPr lang="ru-RU" dirty="0"/>
              <a:t>из них – видимый, внешний – это корысть, стремление обеспечить себя материальными благами, в том числе непомерных материальных потребностей и амбиций. В ряде случаев незаконное получение материальных благ становится самоцелью без ясного представления о том, для чего подобные средства нужны.</a:t>
            </a:r>
          </a:p>
          <a:p>
            <a:pPr>
              <a:buNone/>
            </a:pPr>
            <a:r>
              <a:rPr lang="ru-RU" b="1" dirty="0"/>
              <a:t>Другой</a:t>
            </a:r>
            <a:r>
              <a:rPr lang="ru-RU" dirty="0"/>
              <a:t>, глубинный, смысловой мотив коррупции заключается в реализации игровых мотивов. Многие коррупционеры являются игроками, причем это их влечение ими никак не осознается и функционирует в бессознательной сфере психики.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b922b8a-d4cf-ca4d-ec33-cecccb9e58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719909"/>
            <a:ext cx="7143800" cy="528641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_qYkd73cSF9gJwlW21NDTL4ReQnihmM6V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9850" y="1000108"/>
            <a:ext cx="7268364" cy="529751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572560" cy="621510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Участие в игре приносит им огромное психологическое удовлетворение, но не осознается ими в качестве такового.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Они </a:t>
            </a:r>
            <a:r>
              <a:rPr lang="ru-RU" dirty="0"/>
              <a:t>вступают в захватывающую игру в сложных, эмоционально насыщенных ситуациях, играют с судьбой, законом, опасностью, с другими людьми и вне такой игры не представляют себя.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Это </a:t>
            </a:r>
            <a:r>
              <a:rPr lang="ru-RU" dirty="0"/>
              <a:t>является главной причиной того, что они совершают коррупционные преступления на протяжении многих лет, устанавливая при этом определенные отношения со своими соучастниками.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Эти </a:t>
            </a:r>
            <a:r>
              <a:rPr lang="ru-RU" dirty="0"/>
              <a:t>отношения в основном носят игровой характер.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82c25526bc37e5b9d8316356cad8b0f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321447"/>
            <a:ext cx="8143932" cy="610795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401080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Игровые мотивы в коррупционном поведении переплетаются с корыстными и начинают мощно детерминировать друг друга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Наличие именно этих двух основ мотивации, их взаимное усиление в значительной мере объясняет как распространенность коррупции, так и то, что соответствующее поведение реализуется в течение многих лет, становясь образом жизни.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9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714356"/>
            <a:ext cx="7000924" cy="560073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Психоаналитический аспект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472518" cy="5214974"/>
          </a:xfrm>
        </p:spPr>
        <p:txBody>
          <a:bodyPr/>
          <a:lstStyle/>
          <a:p>
            <a:pPr>
              <a:buNone/>
            </a:pPr>
            <a:r>
              <a:rPr lang="ru-RU" dirty="0"/>
              <a:t>Если смотреть на этот процесс глазами психотерапевта, то, прежде всего, нужно понять, какую потребность восполняет </a:t>
            </a:r>
            <a:r>
              <a:rPr lang="ru-RU" dirty="0" smtClean="0"/>
              <a:t>взятка: </a:t>
            </a:r>
          </a:p>
          <a:p>
            <a:pPr>
              <a:buNone/>
            </a:pPr>
            <a:r>
              <a:rPr lang="ru-RU" dirty="0" smtClean="0"/>
              <a:t>Для </a:t>
            </a:r>
            <a:r>
              <a:rPr lang="ru-RU" dirty="0"/>
              <a:t>чиновника взятка – это способ получить подтверждение своей значимости и повышение самооценки, - Дают – значит ценят. И чем выше цена, тем больше ценят».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9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569" y="642918"/>
            <a:ext cx="7634862" cy="5726146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происходит, когда чиновнику предлагают взятку?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643998" cy="52864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В </a:t>
            </a:r>
            <a:r>
              <a:rPr lang="ru-RU" dirty="0"/>
              <a:t>это время обращаются именно к нему, признают его способность и власть решить вопрос, поддерживают его компетенцию, профессионализм и должность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Корыстные побуждения - только одна из сторон этого социального симптома, другая сторона намного глубже и касается бессознательных мотивов.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 </a:t>
            </a:r>
            <a:r>
              <a:rPr lang="ru-RU" dirty="0"/>
              <a:t>помощью вознаграждения человек покупает внимание и решение лично своего вопроса и это в свою очередь дает признание способности чиновника решить этот вопрос и поднимает его самооценку.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85728"/>
            <a:ext cx="8027760" cy="6011898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Даже если умный и честный человек с высокими мотивами идет на </a:t>
            </a:r>
            <a:r>
              <a:rPr lang="ru-RU" dirty="0" err="1"/>
              <a:t>госслужбу</a:t>
            </a:r>
            <a:r>
              <a:rPr lang="ru-RU" dirty="0"/>
              <a:t>, то он, несмотря на свои личные качества, все равно попадает в строго регламентируемую систему, которая в большей степени определяет его поведение и в которой очень тяжело выразиться.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 </a:t>
            </a:r>
            <a:r>
              <a:rPr lang="ru-RU" dirty="0"/>
              <a:t>таком случае, явление коррупции в обществе можно определить как симптом, который выполняет свои функции, имеет значение.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Насколько важны именно психологические аспекты в борьбе с коррупцией?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329642" cy="450059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Экономические и правовые аспекты уже достаточно чётко очерчены документально. Они всем известны. Президент подписал несколько указов по борьбе с этим явлением.</a:t>
            </a:r>
          </a:p>
          <a:p>
            <a:pPr>
              <a:buNone/>
            </a:pPr>
            <a:r>
              <a:rPr lang="ru-RU" dirty="0" smtClean="0"/>
              <a:t>Но дело в том, что соблюдение этих указов президента — это уже личностный фактор.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462e8cfc5b6b1b5e3fcd365d66c84f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85728"/>
            <a:ext cx="5143536" cy="6369702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868346"/>
          </a:xfrm>
        </p:spPr>
        <p:txBody>
          <a:bodyPr>
            <a:normAutofit fontScale="90000"/>
          </a:bodyPr>
          <a:lstStyle/>
          <a:p>
            <a:r>
              <a:rPr lang="ru-RU" dirty="0"/>
              <a:t>Испытывает ли взяточник чувство вины?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/>
          <a:lstStyle/>
          <a:p>
            <a:pPr>
              <a:buNone/>
            </a:pPr>
            <a:r>
              <a:rPr lang="ru-RU" dirty="0"/>
              <a:t>Конечно, он винит себя за это. Ведь взяточничество не поощряется в обществе, и он в любую минуту рискует стать «изгоем», испытывает чувство вины, которое не позволяет ощущать эмоции радости и удовлетворения.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Психологи из Санкт Петербурга предлагают повесить в кабинетах чиновников зеркала. Чтобы визуализация своей коррупционной составляющей тормозила поведение.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9850_image_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704" y="857232"/>
            <a:ext cx="8160592" cy="5440394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2560" cy="939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Психологические установки, способствующие коррупции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/>
          <a:lstStyle/>
          <a:p>
            <a:pPr>
              <a:buNone/>
            </a:pPr>
            <a:r>
              <a:rPr lang="ru-RU" dirty="0"/>
              <a:t>Само слово — коррупция. Оно не вызывает в нашем обществе сильной негативной реакции. </a:t>
            </a:r>
          </a:p>
          <a:p>
            <a:pPr>
              <a:buNone/>
            </a:pPr>
            <a:r>
              <a:rPr lang="ru-RU" dirty="0"/>
              <a:t>Мнение, что коррупционером быть выгодно, это стабильно, это власть. Считается, что свободу можно получить, только имея большие деньги.</a:t>
            </a:r>
          </a:p>
          <a:p>
            <a:pPr>
              <a:buNone/>
            </a:pPr>
            <a:r>
              <a:rPr lang="ru-RU" dirty="0"/>
              <a:t>Распространившееся убеждение о том, что коррупция - это наша историческая ментальность.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756_n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279" y="714356"/>
            <a:ext cx="8383442" cy="558327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Что делать?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Формирование негативного общественного мнения.</a:t>
            </a:r>
          </a:p>
          <a:p>
            <a:pPr>
              <a:buNone/>
            </a:pPr>
            <a:r>
              <a:rPr lang="ru-RU" dirty="0" smtClean="0"/>
              <a:t>Создание </a:t>
            </a:r>
            <a:r>
              <a:rPr lang="ru-RU" dirty="0"/>
              <a:t>н</a:t>
            </a:r>
            <a:r>
              <a:rPr lang="ru-RU" dirty="0" smtClean="0"/>
              <a:t>егативной установки у тех кто дает и у тех кто берет взятку. </a:t>
            </a:r>
          </a:p>
          <a:p>
            <a:pPr>
              <a:buNone/>
            </a:pPr>
            <a:r>
              <a:rPr lang="ru-RU" dirty="0" smtClean="0"/>
              <a:t>Психологический тренинг для тех, кто испытывает психологическое давление при вымогании взятки (представители мелкого бизнеса и др.)</a:t>
            </a:r>
          </a:p>
          <a:p>
            <a:pPr>
              <a:buNone/>
            </a:pPr>
            <a:r>
              <a:rPr lang="ru-RU" dirty="0" smtClean="0"/>
              <a:t>Антикоррупционное и правовое воспитание молодого поколения.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Карикатуры на тему коррупции</a:t>
            </a:r>
            <a:endParaRPr lang="ru-RU" dirty="0"/>
          </a:p>
        </p:txBody>
      </p:sp>
      <p:pic>
        <p:nvPicPr>
          <p:cNvPr id="4" name="Содержимое 3" descr="0_225f8_c4e17ae7_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101533"/>
            <a:ext cx="7286676" cy="5523298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c41e1dee8825e87f47f4c42d685077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870" y="714356"/>
            <a:ext cx="8436260" cy="558327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c572dac2de18b874a10b5245cbcc0c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670" y="285728"/>
            <a:ext cx="8050660" cy="6440526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712" y="500042"/>
            <a:ext cx="8330576" cy="601189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FE32ACD-0CBE-4895-A30A-485B253EE61F_mw800_mh600_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819" y="642918"/>
            <a:ext cx="7444362" cy="5583270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2"/>
          <a:srcRect t="12257" b="13270"/>
          <a:stretch>
            <a:fillRect/>
          </a:stretch>
        </p:blipFill>
        <p:spPr>
          <a:xfrm>
            <a:off x="1928794" y="428604"/>
            <a:ext cx="5429288" cy="6072206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422" y="642918"/>
            <a:ext cx="7957156" cy="558327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a15e17e56a.jpg"/>
          <p:cNvPicPr>
            <a:picLocks noGrp="1" noChangeAspect="1"/>
          </p:cNvPicPr>
          <p:nvPr>
            <p:ph idx="1"/>
          </p:nvPr>
        </p:nvPicPr>
        <p:blipFill>
          <a:blip r:embed="rId2"/>
          <a:srcRect b="7314"/>
          <a:stretch>
            <a:fillRect/>
          </a:stretch>
        </p:blipFill>
        <p:spPr>
          <a:xfrm>
            <a:off x="509661" y="357166"/>
            <a:ext cx="8124678" cy="6000792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396" y="500042"/>
            <a:ext cx="6968942" cy="5726146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4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1" y="214290"/>
            <a:ext cx="8001058" cy="6400844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1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3" y="357166"/>
            <a:ext cx="6715174" cy="6013586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2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906" y="357166"/>
            <a:ext cx="8628188" cy="6154774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2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71414"/>
            <a:ext cx="5857916" cy="6663378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9327e828bf528334730ec6ba6822bd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4290"/>
            <a:ext cx="8229600" cy="6286544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0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08" y="285728"/>
            <a:ext cx="7858220" cy="615560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472518" cy="621510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Будет личность соблюдать закон или не будет — это зависит от тех условий, в которых находится эта личность, как она на эти указы реагирует, как она их воспринимает, что необходимо личности, чтобы она действовала в соответствии с существующими правовыми основаниями и не встала на пути противоправного поведения. </a:t>
            </a:r>
          </a:p>
          <a:p>
            <a:pPr>
              <a:buNone/>
            </a:pPr>
            <a:r>
              <a:rPr lang="ru-RU" b="1" dirty="0" smtClean="0"/>
              <a:t>В каком направлении развиваться — решение принимает сама личность. </a:t>
            </a:r>
          </a:p>
          <a:p>
            <a:pPr>
              <a:buNone/>
            </a:pPr>
            <a:r>
              <a:rPr lang="ru-RU" dirty="0" smtClean="0"/>
              <a:t>И вот тут возникает </a:t>
            </a:r>
            <a:r>
              <a:rPr lang="ru-RU" dirty="0" err="1" smtClean="0"/>
              <a:t>акмеологический</a:t>
            </a:r>
            <a:r>
              <a:rPr lang="ru-RU" dirty="0" smtClean="0"/>
              <a:t> аспект. Здесь есть два пути развития — прогрессивного </a:t>
            </a:r>
            <a:r>
              <a:rPr lang="ru-RU" dirty="0" err="1" smtClean="0"/>
              <a:t>акмеологического</a:t>
            </a:r>
            <a:r>
              <a:rPr lang="ru-RU" dirty="0" smtClean="0"/>
              <a:t> или </a:t>
            </a:r>
            <a:r>
              <a:rPr lang="ru-RU" dirty="0" err="1" smtClean="0"/>
              <a:t>девиантного</a:t>
            </a:r>
            <a:r>
              <a:rPr lang="ru-RU" dirty="0" smtClean="0"/>
              <a:t>, а то и </a:t>
            </a:r>
            <a:r>
              <a:rPr lang="ru-RU" dirty="0" err="1" smtClean="0"/>
              <a:t>делинквентного</a:t>
            </a:r>
            <a:r>
              <a:rPr lang="ru-RU" dirty="0" smtClean="0"/>
              <a:t>, соотнесенного с преступным поведением.</a:t>
            </a:r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30608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428604"/>
            <a:ext cx="6286544" cy="5913614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9201_norm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47771"/>
            <a:ext cx="6143668" cy="6551302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334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10" y="109152"/>
            <a:ext cx="5000658" cy="6677434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66720_est-takaya-professiya-rodinu-obchischa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357166"/>
            <a:ext cx="6715172" cy="6043654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220643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71414"/>
            <a:ext cx="4714908" cy="6622060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50712_korruptsiya-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313" y="214290"/>
            <a:ext cx="7583374" cy="6440526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8625_nastolko-slozhno-stalo-vorova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85728"/>
            <a:ext cx="8001058" cy="6165730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cf7942e356d13b5e6e035f479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557" y="368272"/>
            <a:ext cx="7874246" cy="5989686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112008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00942"/>
            <a:ext cx="4429156" cy="6614206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258982924_obozr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71480"/>
            <a:ext cx="8334434" cy="550072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df6232c6841f3ac8150e1c2474dce66_b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3" y="571480"/>
            <a:ext cx="5286414" cy="5931354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175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285728"/>
            <a:ext cx="6858048" cy="6291788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ramid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5" y="357166"/>
            <a:ext cx="5429290" cy="6164504"/>
          </a:xfr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п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506" y="428604"/>
            <a:ext cx="8680988" cy="6154774"/>
          </a:xfr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643182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Опасность коррупции определяется в первую очередь тем, что она наносит колоссальный материальный, нравственный и иной ущерб обществу, особенно, если она соединена с преступлениями в сфере экономической деятельности, организованной преступностью, крупными хищениями и растратами, служебными злоупотреблениями.</a:t>
            </a:r>
            <a:endParaRPr lang="ru-RU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075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3741" y="357166"/>
            <a:ext cx="4977152" cy="614366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Морально-психологическая атмосфера в обществе серьезно влияет на уровень коррупции.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Большинство </a:t>
            </a:r>
            <a:r>
              <a:rPr lang="ru-RU" dirty="0"/>
              <a:t>чиновников рано или поздно сталкивается с обстоятельствами, в которых они впервые должны делать выбор: принимать или не принимать коррупционное решение.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Появление </a:t>
            </a:r>
            <a:r>
              <a:rPr lang="ru-RU" dirty="0"/>
              <a:t>этих обстоятельств зависит как от обсуждавшихся выше проблем и условий, порождающих коррупцию, так и от социально-психологических факторов.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1100</Words>
  <Application>Microsoft Office PowerPoint</Application>
  <PresentationFormat>Экран (4:3)</PresentationFormat>
  <Paragraphs>61</Paragraphs>
  <Slides>63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4" baseType="lpstr">
      <vt:lpstr>Тема Office</vt:lpstr>
      <vt:lpstr>Психологические аспекты коррупции</vt:lpstr>
      <vt:lpstr>Слайд 2</vt:lpstr>
      <vt:lpstr>Насколько важны именно психологические аспекты в борьбе с коррупцией?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Наиболее распространенные мотивы  коррупции:</vt:lpstr>
      <vt:lpstr>Слайд 12</vt:lpstr>
      <vt:lpstr>Принятие решения</vt:lpstr>
      <vt:lpstr>Слайд 14</vt:lpstr>
      <vt:lpstr>Двойной моральный стандарт</vt:lpstr>
      <vt:lpstr>Слайд 16</vt:lpstr>
      <vt:lpstr>Слайд 17</vt:lpstr>
      <vt:lpstr>Слайд 18</vt:lpstr>
      <vt:lpstr>Мотивация поведения</vt:lpstr>
      <vt:lpstr>Слайд 20</vt:lpstr>
      <vt:lpstr>Слайд 21</vt:lpstr>
      <vt:lpstr>Слайд 22</vt:lpstr>
      <vt:lpstr>Слайд 23</vt:lpstr>
      <vt:lpstr>Слайд 24</vt:lpstr>
      <vt:lpstr>Психоаналитический аспект</vt:lpstr>
      <vt:lpstr>Слайд 26</vt:lpstr>
      <vt:lpstr>Что происходит, когда чиновнику предлагают взятку?  </vt:lpstr>
      <vt:lpstr>Слайд 28</vt:lpstr>
      <vt:lpstr>Слайд 29</vt:lpstr>
      <vt:lpstr>Слайд 30</vt:lpstr>
      <vt:lpstr>Испытывает ли взяточник чувство вины?</vt:lpstr>
      <vt:lpstr>Слайд 32</vt:lpstr>
      <vt:lpstr>Психологические установки, способствующие коррупции</vt:lpstr>
      <vt:lpstr>Слайд 34</vt:lpstr>
      <vt:lpstr>Что делать?</vt:lpstr>
      <vt:lpstr>Карикатуры на тему коррупции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аспекты коррупции</dc:title>
  <dc:creator>Admin</dc:creator>
  <cp:lastModifiedBy>user</cp:lastModifiedBy>
  <cp:revision>29</cp:revision>
  <dcterms:created xsi:type="dcterms:W3CDTF">2010-12-08T06:39:24Z</dcterms:created>
  <dcterms:modified xsi:type="dcterms:W3CDTF">2010-12-14T07:32:03Z</dcterms:modified>
</cp:coreProperties>
</file>